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572404b85_0_1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572404b85_0_1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72404b8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72404b8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b11e239cf_0_20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b11e239cf_0_20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641e0d9f62_0_4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641e0d9f62_0_4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6572404b85_0_1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6572404b85_0_1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572404b85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572404b85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">
  <p:cSld name="AUTOLAYOUT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2">
  <p:cSld name="AUTOLAYOUT_16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>
            <a:off x="2705800" y="0"/>
            <a:ext cx="6438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 txBox="1"/>
          <p:nvPr>
            <p:ph type="title"/>
          </p:nvPr>
        </p:nvSpPr>
        <p:spPr>
          <a:xfrm>
            <a:off x="304800" y="710000"/>
            <a:ext cx="2089800" cy="7590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>
                <a:solidFill>
                  <a:srgbClr val="4285F4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04800" y="1554150"/>
            <a:ext cx="2089800" cy="3310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 sz="1200">
                <a:solidFill>
                  <a:schemeClr val="dk2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 sz="1200">
                <a:solidFill>
                  <a:schemeClr val="dk2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Char char="■"/>
              <a:defRPr sz="1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6">
  <p:cSld name="AUTOLAYOUT_17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5"/>
          <p:cNvPicPr preferRelativeResize="0"/>
          <p:nvPr/>
        </p:nvPicPr>
        <p:blipFill rotWithShape="1">
          <a:blip r:embed="rId2">
            <a:alphaModFix/>
          </a:blip>
          <a:srcRect b="9414" l="0" r="0" t="9422"/>
          <a:stretch/>
        </p:blipFill>
        <p:spPr>
          <a:xfrm>
            <a:off x="821022" y="1359951"/>
            <a:ext cx="1639200" cy="9882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pic>
        <p:nvPicPr>
          <p:cNvPr id="64" name="Google Shape;64;p15"/>
          <p:cNvPicPr preferRelativeResize="0"/>
          <p:nvPr/>
        </p:nvPicPr>
        <p:blipFill rotWithShape="1">
          <a:blip r:embed="rId2">
            <a:alphaModFix/>
          </a:blip>
          <a:srcRect b="21358" l="28408" r="16991" t="34318"/>
          <a:stretch/>
        </p:blipFill>
        <p:spPr>
          <a:xfrm>
            <a:off x="2460222" y="846493"/>
            <a:ext cx="831900" cy="5016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sp>
        <p:nvSpPr>
          <p:cNvPr id="65" name="Google Shape;65;p15"/>
          <p:cNvSpPr/>
          <p:nvPr/>
        </p:nvSpPr>
        <p:spPr>
          <a:xfrm>
            <a:off x="2874649" y="846500"/>
            <a:ext cx="657300" cy="501600"/>
          </a:xfrm>
          <a:prstGeom prst="parallelogram">
            <a:avLst>
              <a:gd fmla="val 88693" name="adj"/>
            </a:avLst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5"/>
          <p:cNvSpPr/>
          <p:nvPr/>
        </p:nvSpPr>
        <p:spPr>
          <a:xfrm>
            <a:off x="329886" y="1359950"/>
            <a:ext cx="1335300" cy="988200"/>
          </a:xfrm>
          <a:prstGeom prst="parallelogram">
            <a:avLst>
              <a:gd fmla="val 88693" name="adj"/>
            </a:avLst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 rotWithShape="1">
          <a:blip r:embed="rId2">
            <a:alphaModFix/>
          </a:blip>
          <a:srcRect b="41748" l="-2469" r="30691" t="0"/>
          <a:stretch/>
        </p:blipFill>
        <p:spPr>
          <a:xfrm>
            <a:off x="650246" y="3"/>
            <a:ext cx="2217600" cy="1336800"/>
          </a:xfrm>
          <a:prstGeom prst="parallelogram">
            <a:avLst>
              <a:gd fmla="val 88318" name="adj"/>
            </a:avLst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ctrTitle"/>
          </p:nvPr>
        </p:nvSpPr>
        <p:spPr>
          <a:xfrm>
            <a:off x="2938225" y="1841125"/>
            <a:ext cx="53874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938225" y="2927726"/>
            <a:ext cx="5387400" cy="1523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●"/>
              <a:defRPr sz="1200">
                <a:solidFill>
                  <a:srgbClr val="21212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●"/>
              <a:defRPr sz="1200">
                <a:solidFill>
                  <a:srgbClr val="21212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200"/>
              <a:buChar char="○"/>
              <a:defRPr sz="1200">
                <a:solidFill>
                  <a:srgbClr val="21212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200"/>
              <a:buChar char="■"/>
              <a:defRPr sz="12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3">
  <p:cSld name="AUTOLAYOUT_18">
    <p:bg>
      <p:bgPr>
        <a:solidFill>
          <a:srgbClr val="FFFF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/>
          <p:nvPr/>
        </p:nvSpPr>
        <p:spPr>
          <a:xfrm>
            <a:off x="0" y="4665575"/>
            <a:ext cx="9144000" cy="477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4" name="Google Shape;74;p16"/>
          <p:cNvCxnSpPr/>
          <p:nvPr/>
        </p:nvCxnSpPr>
        <p:spPr>
          <a:xfrm>
            <a:off x="1128750" y="1995025"/>
            <a:ext cx="688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75" name="Google Shape;75;p16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5">
  <p:cSld name="AUTOLAYOUT_23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7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8">
  <p:cSld name="AUTOLAYOUT_25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8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291938" y="2053718"/>
            <a:ext cx="3039600" cy="2378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льзовательский макет 7">
  <p:cSld name="AUTOLAYOUT_26"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9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hyperlink" Target="https://ru.wikipedia.org/wiki/%D0%9D%D0%B5%D0%B9%D1%80%D0%BE%D0%BD%D0%BD%D0%B0%D1%8F_%D1%81%D0%B5%D1%82%D1%8C_%D0%A5%D0%BE%D0%BF%D1%84%D0%B8%D0%BB%D0%B4%D0%B0" TargetMode="External"/><Relationship Id="rId10" Type="http://schemas.openxmlformats.org/officeDocument/2006/relationships/hyperlink" Target="https://ru.wikipedia.org/wiki/%D0%9D%D0%B5%D0%B9%D1%80%D0%BE%D0%BD%D0%BD%D0%B0%D1%8F_%D1%81%D0%B5%D1%82%D1%8C_%D0%92%D0%BE%D1%80%D0%B4%D0%B0" TargetMode="External"/><Relationship Id="rId13" Type="http://schemas.openxmlformats.org/officeDocument/2006/relationships/hyperlink" Target="https://ru.wikipedia.org/wiki/%D0%9D%D0%B5%D0%B9%D1%80%D0%BE%D0%BD%D0%BD%D1%8B%D0%B9_%D0%B3%D0%B0%D0%B7" TargetMode="External"/><Relationship Id="rId12" Type="http://schemas.openxmlformats.org/officeDocument/2006/relationships/hyperlink" Target="https://ru.wikipedia.org/wiki/%D0%9D%D0%B5%D0%B9%D1%80%D0%BE%D0%BD%D0%BD%D0%B0%D1%8F_%D1%81%D0%B5%D1%82%D1%8C_%D0%9A%D0%BE%D1%85%D0%BE%D0%BD%D0%B5%D0%BD%D0%B0" TargetMode="External"/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ru.wikipedia.org/wiki/%D0%9F%D0%B5%D1%80%D1%86%D0%B5%D0%BF%D1%82%D1%80%D0%BE%D0%BD" TargetMode="External"/><Relationship Id="rId4" Type="http://schemas.openxmlformats.org/officeDocument/2006/relationships/hyperlink" Target="https://ru.wikipedia.org/w/index.php?title=%D0%A1%D0%BF%D0%BB%D0%B0%D0%B9%D0%BD-%D0%BC%D0%BE%D0%B4%D0%B5%D0%BB%D1%8C_%D0%A5%D0%B0%D0%BA%D0%B8%D0%BC%D0%BE%D0%B2%D0%B0&amp;action=edit&amp;redlink=1" TargetMode="External"/><Relationship Id="rId9" Type="http://schemas.openxmlformats.org/officeDocument/2006/relationships/hyperlink" Target="https://ru.wikipedia.org/wiki/%D0%9D%D0%B5%D0%B9%D1%80%D0%BE%D0%BD%D0%BD%D0%B0%D1%8F_%D1%81%D0%B5%D1%82%D1%8C_%D0%A5%D1%8D%D0%BC%D0%BC%D0%B8%D0%BD%D0%B3%D0%B0" TargetMode="External"/><Relationship Id="rId14" Type="http://schemas.openxmlformats.org/officeDocument/2006/relationships/hyperlink" Target="https://ru.wikipedia.org/wiki/%D0%9D%D0%B5%D0%B9%D1%80%D0%BE%D0%BD%D0%BD%D1%8B%D0%B9_%D0%B3%D0%B0%D0%B7" TargetMode="External"/><Relationship Id="rId5" Type="http://schemas.openxmlformats.org/officeDocument/2006/relationships/hyperlink" Target="https://ru.wikipedia.org/wiki/%D0%9C%D0%BD%D0%BE%D0%B3%D0%BE%D1%81%D0%BB%D0%BE%D0%B9%D0%BD%D1%8B%D0%B9_%D0%BF%D0%B5%D1%80%D1%86%D0%B5%D0%BF%D1%82%D1%80%D0%BE%D0%BD_%D0%A0%D0%BE%D0%B7%D0%B5%D0%BD%D0%B1%D0%BB%D0%B0%D1%82%D1%82%D0%B0" TargetMode="External"/><Relationship Id="rId6" Type="http://schemas.openxmlformats.org/officeDocument/2006/relationships/hyperlink" Target="https://ru.wikipedia.org/wiki/%D0%9C%D0%BD%D0%BE%D0%B3%D0%BE%D1%81%D0%BB%D0%BE%D0%B9%D0%BD%D1%8B%D0%B9_%D0%BF%D0%B5%D1%80%D1%86%D0%B5%D0%BF%D1%82%D1%80%D0%BE%D0%BD_%D0%A0%D1%83%D0%BC%D0%B5%D0%BB%D1%8C%D1%85%D0%B0%D1%80%D1%82%D0%B0" TargetMode="External"/><Relationship Id="rId7" Type="http://schemas.openxmlformats.org/officeDocument/2006/relationships/hyperlink" Target="https://ru.wikipedia.org/wiki/%D0%9D%D0%B5%D0%B9%D1%80%D0%BE%D0%BD%D0%BD%D0%B0%D1%8F_%D1%81%D0%B5%D1%82%D1%8C_%D0%94%D0%B6%D0%BE%D1%80%D0%B4%D0%B0%D0%BD%D0%B0" TargetMode="External"/><Relationship Id="rId8" Type="http://schemas.openxmlformats.org/officeDocument/2006/relationships/hyperlink" Target="https://ru.wikipedia.org/wiki/%D0%9D%D0%B5%D0%B9%D1%80%D0%BE%D0%BD%D0%BD%D0%B0%D1%8F_%D1%81%D0%B5%D1%82%D1%8C_%D0%AD%D0%BB%D0%BC%D0%B0%D0%BD%D0%B0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github.com/neuraltech/neuraltech.github.i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Форум “Нейронные технологии’’ </a:t>
            </a:r>
            <a:endParaRPr/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436825" y="2974150"/>
            <a:ext cx="4065900" cy="7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Организаторы: Холошня. В Прон</a:t>
            </a:r>
            <a:r>
              <a:rPr lang="ru"/>
              <a:t>ин А. Варельджан Б.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291875" y="406900"/>
            <a:ext cx="30396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 проекте</a:t>
            </a:r>
            <a:endParaRPr/>
          </a:p>
        </p:txBody>
      </p:sp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291950" y="2053725"/>
            <a:ext cx="31347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Молодые и прогрессивные ученые соберутся здесь для того чтобы показать вам нейронные сети и провести своё время с пользой 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ru"/>
              <a:t>На выставке также будут подарки для всех пришедших.</a:t>
            </a:r>
            <a:endParaRPr/>
          </a:p>
        </p:txBody>
      </p:sp>
      <p:sp>
        <p:nvSpPr>
          <p:cNvPr id="107" name="Google Shape;107;p21"/>
          <p:cNvSpPr/>
          <p:nvPr/>
        </p:nvSpPr>
        <p:spPr>
          <a:xfrm>
            <a:off x="4232750" y="0"/>
            <a:ext cx="4911300" cy="5143500"/>
          </a:xfrm>
          <a:prstGeom prst="parallelogram">
            <a:avLst>
              <a:gd fmla="val 25000" name="adj"/>
            </a:avLst>
          </a:prstGeom>
          <a:solidFill>
            <a:srgbClr val="FFFFFF"/>
          </a:solidFill>
          <a:ln>
            <a:noFill/>
          </a:ln>
          <a:effectLst>
            <a:outerShdw blurRad="50800" rotWithShape="0" algn="tl" dist="38100">
              <a:srgbClr val="000000">
                <a:alpha val="298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1"/>
          <p:cNvSpPr/>
          <p:nvPr/>
        </p:nvSpPr>
        <p:spPr>
          <a:xfrm>
            <a:off x="3331550" y="0"/>
            <a:ext cx="5633700" cy="5143500"/>
          </a:xfrm>
          <a:prstGeom prst="parallelogram">
            <a:avLst>
              <a:gd fmla="val 24220" name="adj"/>
            </a:avLst>
          </a:prstGeom>
          <a:solidFill>
            <a:srgbClr val="EEEEEE">
              <a:alpha val="674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0" l="22870" r="22870" t="0"/>
          <a:stretch/>
        </p:blipFill>
        <p:spPr>
          <a:xfrm>
            <a:off x="3562350" y="0"/>
            <a:ext cx="5581800" cy="5143500"/>
          </a:xfrm>
          <a:prstGeom prst="parallelogram">
            <a:avLst>
              <a:gd fmla="val 23683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ctrTitle"/>
          </p:nvPr>
        </p:nvSpPr>
        <p:spPr>
          <a:xfrm>
            <a:off x="2938225" y="1841125"/>
            <a:ext cx="53874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Информация </a:t>
            </a:r>
            <a:endParaRPr/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2938225" y="2927726"/>
            <a:ext cx="5387400" cy="15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Наш форум посвящён нейронным технологиям. Наша цель - информировать людей и показывать, как широк мир нейронных сетей. Мы популяризируем наше движение, чтобы нейронные технологии развивались быстрее и помогали людям в каждом аспекте повседневной жизни.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46500" y="1077750"/>
            <a:ext cx="9051000" cy="7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форуме будут представлены следующие примеры нейронных сетей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46500" y="1858350"/>
            <a:ext cx="8954700" cy="31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3"/>
              </a:rPr>
              <a:t>Перцептрон Розенблатта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4"/>
              </a:rPr>
              <a:t>Сплайн-модель Хакимова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5"/>
              </a:rPr>
              <a:t>Многослойный перцептрон Розенблатта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6"/>
              </a:rPr>
              <a:t>Многослойный перцептрон Румельхарта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7"/>
              </a:rPr>
              <a:t>Сеть Джордана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8"/>
              </a:rPr>
              <a:t>Сеть Элмана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9"/>
              </a:rPr>
              <a:t>Сеть Хэмминга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10"/>
              </a:rPr>
              <a:t>Сеть Ворда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11"/>
              </a:rPr>
              <a:t>Сеть Хопфилда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12"/>
              </a:rPr>
              <a:t>Сеть Кохонена</a:t>
            </a:r>
            <a:r>
              <a:rPr lang="ru" sz="1400">
                <a:solidFill>
                  <a:srgbClr val="000000"/>
                </a:solidFill>
              </a:rPr>
              <a:t>;</a:t>
            </a:r>
            <a:endParaRPr sz="1400">
              <a:solidFill>
                <a:srgbClr val="000000"/>
              </a:solidFill>
            </a:endParaRPr>
          </a:p>
          <a:p>
            <a:pPr indent="-317500" lvl="0" marL="6858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13"/>
              </a:rPr>
              <a:t>Нейронный га</a:t>
            </a:r>
            <a:r>
              <a:rPr lang="ru" sz="1400">
                <a:solidFill>
                  <a:srgbClr val="000000"/>
                </a:solidFill>
                <a:uFill>
                  <a:noFill/>
                </a:uFill>
                <a:hlinkClick r:id="rId14"/>
              </a:rPr>
              <a:t>з</a:t>
            </a:r>
            <a:r>
              <a:rPr lang="ru" sz="1400">
                <a:solidFill>
                  <a:srgbClr val="000000"/>
                </a:solidFill>
              </a:rPr>
              <a:t>.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4"/>
          <p:cNvPicPr preferRelativeResize="0"/>
          <p:nvPr/>
        </p:nvPicPr>
        <p:blipFill rotWithShape="1">
          <a:blip r:embed="rId3">
            <a:alphaModFix/>
          </a:blip>
          <a:srcRect b="0" l="3917" r="3917" t="0"/>
          <a:stretch/>
        </p:blipFill>
        <p:spPr>
          <a:xfrm>
            <a:off x="2705775" y="-9"/>
            <a:ext cx="6438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4"/>
          <p:cNvSpPr txBox="1"/>
          <p:nvPr>
            <p:ph type="title"/>
          </p:nvPr>
        </p:nvSpPr>
        <p:spPr>
          <a:xfrm>
            <a:off x="304800" y="710000"/>
            <a:ext cx="2089800" cy="7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находимся: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04800" y="1554150"/>
            <a:ext cx="2089800" cy="3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пр. Большевиков, 22, к. 1, Санкт-Петербург, 193232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 rotWithShape="1">
          <a:blip r:embed="rId3">
            <a:alphaModFix/>
          </a:blip>
          <a:srcRect b="0" l="12384" r="12376" t="0"/>
          <a:stretch/>
        </p:blipFill>
        <p:spPr>
          <a:xfrm>
            <a:off x="5442850" y="308100"/>
            <a:ext cx="3402000" cy="452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>
            <p:ph type="title"/>
          </p:nvPr>
        </p:nvSpPr>
        <p:spPr>
          <a:xfrm>
            <a:off x="291875" y="406900"/>
            <a:ext cx="4813500" cy="13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Сайт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291975" y="1854951"/>
            <a:ext cx="4813500" cy="257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Зарегистрироваться</a:t>
            </a:r>
            <a:r>
              <a:rPr lang="ru"/>
              <a:t> и узнать более подробную информацию вы </a:t>
            </a:r>
            <a:r>
              <a:rPr lang="ru"/>
              <a:t>можете</a:t>
            </a:r>
            <a:r>
              <a:rPr lang="ru"/>
              <a:t> на нашем сайте: </a:t>
            </a:r>
            <a:r>
              <a:rPr lang="ru" u="sng">
                <a:solidFill>
                  <a:schemeClr val="hlink"/>
                </a:solidFill>
                <a:hlinkClick r:id="rId4"/>
              </a:rPr>
              <a:t>neuraltech.github.io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1128750" y="394200"/>
            <a:ext cx="6886500" cy="1412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Контакты 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1128750" y="2225463"/>
            <a:ext cx="6886500" cy="21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mail: NAsales@tesla.com.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inst: </a:t>
            </a: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@elonmusk.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</a:rPr>
              <a:t>Адрес: </a:t>
            </a:r>
            <a:r>
              <a:rPr lang="ru" sz="1200">
                <a:solidFill>
                  <a:srgbClr val="333333"/>
                </a:solidFill>
                <a:highlight>
                  <a:srgbClr val="FFFFFF"/>
                </a:highlight>
              </a:rPr>
              <a:t>Tesla, Inc. 3500 Deer Creek Road, Пало-Альто, CA 94304 США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</a:rPr>
              <a:t>Вы можете позвонить по номеру : </a:t>
            </a:r>
            <a:r>
              <a:rPr lang="ru" sz="1450">
                <a:solidFill>
                  <a:srgbClr val="333333"/>
                </a:solidFill>
              </a:rPr>
              <a:t>1-800</a:t>
            </a:r>
            <a:r>
              <a:rPr lang="ru" sz="1450">
                <a:solidFill>
                  <a:srgbClr val="333333"/>
                </a:solidFill>
              </a:rPr>
              <a:t>-613-8840</a:t>
            </a:r>
            <a:endParaRPr sz="1200">
              <a:solidFill>
                <a:srgbClr val="333333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